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1"/>
  </p:notesMasterIdLst>
  <p:sldIdLst>
    <p:sldId id="268" r:id="rId5"/>
    <p:sldId id="271" r:id="rId6"/>
    <p:sldId id="263" r:id="rId7"/>
    <p:sldId id="266" r:id="rId8"/>
    <p:sldId id="265" r:id="rId9"/>
    <p:sldId id="267" r:id="rId10"/>
    <p:sldId id="273" r:id="rId11"/>
    <p:sldId id="274" r:id="rId12"/>
    <p:sldId id="269" r:id="rId13"/>
    <p:sldId id="272" r:id="rId14"/>
    <p:sldId id="276" r:id="rId15"/>
    <p:sldId id="277" r:id="rId16"/>
    <p:sldId id="275" r:id="rId17"/>
    <p:sldId id="278" r:id="rId18"/>
    <p:sldId id="279" r:id="rId19"/>
    <p:sldId id="280" r:id="rId20"/>
  </p:sldIdLst>
  <p:sldSz cx="10080625" cy="7559675"/>
  <p:notesSz cx="7559675" cy="1069181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105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105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105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105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-105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ABD22"/>
    <a:srgbClr val="66B63D"/>
    <a:srgbClr val="AFE87E"/>
    <a:srgbClr val="326609"/>
    <a:srgbClr val="64D011"/>
    <a:srgbClr val="004C84"/>
    <a:srgbClr val="A5D8F9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94712"/>
  </p:normalViewPr>
  <p:slideViewPr>
    <p:cSldViewPr>
      <p:cViewPr varScale="1">
        <p:scale>
          <a:sx n="76" d="100"/>
          <a:sy n="76" d="100"/>
        </p:scale>
        <p:origin x="1602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-105" charset="0"/>
                <a:cs typeface="Arial Unicode MS" pitchFamily="-105" charset="0"/>
              </a:defRPr>
            </a:lvl1pPr>
          </a:lstStyle>
          <a:p>
            <a:pPr>
              <a:defRPr/>
            </a:pPr>
            <a:fld id="{A64B28B2-882E-4C24-B33F-FCCED983D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5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5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5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5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5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2DBF7-E32B-4CED-AA89-713BB9AF1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19085-46AA-464B-8B69-FD6CA922A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04DAA-BC70-4D91-92A4-1F1FB9F98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01A62-4E3B-4BB3-83ED-C7F924416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8290F-4277-4C29-8594-8E985B215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5F02B-84E3-42B7-8FDA-6FD6100DC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6D7EB-9B18-4541-98BD-32F10EA1A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059BE-293F-488B-A019-0151A276C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4FD47-8FFB-463A-8E11-73BC8FA65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A2174-C773-4E89-A2F3-D1F736481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B177-382A-4CCA-8CB9-685D975E3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latin typeface="Times New Roman" pitchFamily="-105" charset="0"/>
                <a:cs typeface="Arial Unicode MS" pitchFamily="-105" charset="0"/>
              </a:defRPr>
            </a:lvl1pPr>
          </a:lstStyle>
          <a:p>
            <a:pPr>
              <a:defRPr/>
            </a:pPr>
            <a:fld id="{DD85721C-E124-425D-9811-A8E0FC6EF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105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105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105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105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-105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57200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-105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-105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-105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-105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-105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gitoranj.i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0" y="3128913"/>
            <a:ext cx="10080625" cy="2052671"/>
          </a:xfrm>
          <a:prstGeom prst="rect">
            <a:avLst/>
          </a:prstGeom>
          <a:gradFill rotWithShape="1">
            <a:gsLst>
              <a:gs pos="61000">
                <a:sysClr val="window" lastClr="FFFFFF">
                  <a:alpha val="0"/>
                </a:sysClr>
              </a:gs>
              <a:gs pos="100000">
                <a:sysClr val="window" lastClr="FFFFFF">
                  <a:lumMod val="85000"/>
                </a:sys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55998" y="3389347"/>
            <a:ext cx="3031713" cy="1761020"/>
          </a:xfrm>
          <a:prstGeom prst="rect">
            <a:avLst/>
          </a:prstGeom>
          <a:gradFill flip="none" rotWithShape="1">
            <a:gsLst>
              <a:gs pos="100000">
                <a:srgbClr val="64D011"/>
              </a:gs>
              <a:gs pos="0">
                <a:srgbClr val="AFE87E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5040312" y="1646237"/>
            <a:ext cx="1760506" cy="17610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045986" y="3398837"/>
            <a:ext cx="1760506" cy="17610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279806" y="1646238"/>
            <a:ext cx="1760506" cy="1761020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4C8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4516" y="1910884"/>
            <a:ext cx="1191755" cy="10487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76010" y="1982148"/>
            <a:ext cx="1191755" cy="10487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68705" y="3739309"/>
            <a:ext cx="1191755" cy="10487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248092" y="1637817"/>
            <a:ext cx="3031713" cy="1761020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 bwMode="auto">
          <a:xfrm>
            <a:off x="6800818" y="1646237"/>
            <a:ext cx="3031713" cy="17610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6792912" y="3398837"/>
            <a:ext cx="3031713" cy="17610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103" name="TextBox 16"/>
          <p:cNvSpPr txBox="1">
            <a:spLocks noChangeArrowheads="1"/>
          </p:cNvSpPr>
          <p:nvPr/>
        </p:nvSpPr>
        <p:spPr bwMode="auto">
          <a:xfrm>
            <a:off x="7149369" y="3476565"/>
            <a:ext cx="265588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تهدیدها</a:t>
            </a:r>
            <a:r>
              <a:rPr lang="en-US" sz="1600" b="1" noProof="1">
                <a:latin typeface="+mn-lt"/>
                <a:cs typeface="IRANSans" panose="02040503050201020203" pitchFamily="18" charset="-78"/>
              </a:rPr>
              <a:t> 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(</a:t>
            </a:r>
            <a:r>
              <a:rPr lang="en-US" sz="1600" b="1" noProof="1">
                <a:latin typeface="+mn-lt"/>
                <a:cs typeface="IRANSans" panose="02040503050201020203" pitchFamily="18" charset="-78"/>
              </a:rPr>
              <a:t>Threats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)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279805" y="3398837"/>
            <a:ext cx="1760506" cy="1761020"/>
          </a:xfrm>
          <a:prstGeom prst="rect">
            <a:avLst/>
          </a:prstGeom>
          <a:gradFill flip="none" rotWithShape="1">
            <a:gsLst>
              <a:gs pos="0">
                <a:srgbClr val="64D011"/>
              </a:gs>
              <a:gs pos="100000">
                <a:srgbClr val="326609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539621" y="3743046"/>
            <a:ext cx="1191755" cy="10487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3110" name="Tekstboks 3"/>
          <p:cNvSpPr txBox="1">
            <a:spLocks noChangeArrowheads="1"/>
          </p:cNvSpPr>
          <p:nvPr/>
        </p:nvSpPr>
        <p:spPr bwMode="auto">
          <a:xfrm>
            <a:off x="6596562" y="541167"/>
            <a:ext cx="3208695" cy="50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sz="2800" b="1" dirty="0" err="1">
                <a:latin typeface="+mj-lt"/>
                <a:ea typeface="Calibri" pitchFamily="34" charset="0"/>
                <a:cs typeface="IRANSans" panose="02040503050201020203" pitchFamily="18" charset="-78"/>
              </a:rPr>
              <a:t>تحليل</a:t>
            </a:r>
            <a:r>
              <a:rPr lang="fa-IR" sz="2800" b="1" dirty="0">
                <a:latin typeface="+mj-lt"/>
                <a:ea typeface="Calibri" pitchFamily="34" charset="0"/>
                <a:cs typeface="IRANSans" panose="02040503050201020203" pitchFamily="18" charset="-78"/>
              </a:rPr>
              <a:t> </a:t>
            </a:r>
            <a:r>
              <a:rPr lang="en-US" sz="2800" b="1" dirty="0">
                <a:latin typeface="+mj-lt"/>
                <a:ea typeface="Calibri" pitchFamily="34" charset="0"/>
                <a:cs typeface="IRANSans" panose="02040503050201020203" pitchFamily="18" charset="-78"/>
              </a:rPr>
              <a:t>SWOT</a:t>
            </a:r>
            <a:endParaRPr lang="da-DK" sz="2800" dirty="0">
              <a:latin typeface="+mj-lt"/>
              <a:ea typeface="Calibri" pitchFamily="34" charset="0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7080250" y="1760592"/>
            <a:ext cx="265588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نقاط ضعف (</a:t>
            </a:r>
            <a:r>
              <a:rPr lang="en-US" sz="1600" b="1" noProof="1">
                <a:latin typeface="+mn-lt"/>
                <a:cs typeface="IRANSans" panose="02040503050201020203" pitchFamily="18" charset="-78"/>
              </a:rPr>
              <a:t>weakness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)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3" name="TextBox 16"/>
          <p:cNvSpPr txBox="1">
            <a:spLocks noChangeArrowheads="1"/>
          </p:cNvSpPr>
          <p:nvPr/>
        </p:nvSpPr>
        <p:spPr bwMode="auto">
          <a:xfrm>
            <a:off x="566898" y="1718101"/>
            <a:ext cx="265588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نقاط قوت(</a:t>
            </a:r>
            <a:r>
              <a:rPr lang="en-US" sz="1600" b="1" noProof="1">
                <a:latin typeface="+mn-lt"/>
                <a:cs typeface="IRANSans" panose="02040503050201020203" pitchFamily="18" charset="-78"/>
              </a:rPr>
              <a:t>strength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)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4" name="TextBox 16"/>
          <p:cNvSpPr txBox="1">
            <a:spLocks noChangeArrowheads="1"/>
          </p:cNvSpPr>
          <p:nvPr/>
        </p:nvSpPr>
        <p:spPr bwMode="auto">
          <a:xfrm>
            <a:off x="600869" y="3475262"/>
            <a:ext cx="2655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lnSpc>
                <a:spcPct val="100000"/>
              </a:lnSpc>
            </a:pPr>
            <a:r>
              <a:rPr lang="fa-IR" sz="1600" b="1" noProof="1">
                <a:latin typeface="+mn-lt"/>
                <a:cs typeface="IRANSans" panose="02040503050201020203" pitchFamily="18" charset="-78"/>
              </a:rPr>
              <a:t>فرصت‌های پیش رو (</a:t>
            </a:r>
            <a:r>
              <a:rPr lang="en-US" sz="1600" b="1" dirty="0">
                <a:latin typeface="+mn-lt"/>
                <a:cs typeface="IRANSans" panose="02040503050201020203" pitchFamily="18" charset="-78"/>
              </a:rPr>
              <a:t>Opportunities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)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763712" y="10366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4C8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65432" y="1306383"/>
            <a:ext cx="772479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268912" y="10366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64D011"/>
              </a:gs>
              <a:gs pos="100000">
                <a:srgbClr val="326609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51544" y="12587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516312" y="10366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75119" y="12587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021512" y="10366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42879" y="12587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1754185" y="2802635"/>
            <a:ext cx="1575918" cy="2105903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5259385" y="2802635"/>
            <a:ext cx="1575918" cy="2105903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3506785" y="2802635"/>
            <a:ext cx="1575918" cy="210590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 bwMode="auto">
          <a:xfrm>
            <a:off x="7021512" y="2789237"/>
            <a:ext cx="1575918" cy="210590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754185" y="5108955"/>
            <a:ext cx="1575918" cy="2105903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 bwMode="auto">
          <a:xfrm>
            <a:off x="3506785" y="5108955"/>
            <a:ext cx="1575918" cy="210590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5259385" y="5108955"/>
            <a:ext cx="1575918" cy="2105903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7021512" y="5108955"/>
            <a:ext cx="1575918" cy="210590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0" name="Right Arrow 29"/>
          <p:cNvSpPr/>
          <p:nvPr/>
        </p:nvSpPr>
        <p:spPr bwMode="auto">
          <a:xfrm>
            <a:off x="392113" y="2789238"/>
            <a:ext cx="1295400" cy="9906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2318" name="TextBox 27"/>
          <p:cNvSpPr txBox="1">
            <a:spLocks noChangeArrowheads="1"/>
          </p:cNvSpPr>
          <p:nvPr/>
        </p:nvSpPr>
        <p:spPr bwMode="auto">
          <a:xfrm>
            <a:off x="392113" y="3096472"/>
            <a:ext cx="9144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_ _ 14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1" name="Right Arrow 30"/>
          <p:cNvSpPr/>
          <p:nvPr/>
        </p:nvSpPr>
        <p:spPr bwMode="auto">
          <a:xfrm>
            <a:off x="392113" y="4922838"/>
            <a:ext cx="1295400" cy="9906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2320" name="TextBox 31"/>
          <p:cNvSpPr txBox="1">
            <a:spLocks noChangeArrowheads="1"/>
          </p:cNvSpPr>
          <p:nvPr/>
        </p:nvSpPr>
        <p:spPr bwMode="auto">
          <a:xfrm>
            <a:off x="392113" y="5227637"/>
            <a:ext cx="9144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_ _ 14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322" name="Tekstboks 3"/>
          <p:cNvSpPr txBox="1">
            <a:spLocks noChangeArrowheads="1"/>
          </p:cNvSpPr>
          <p:nvPr/>
        </p:nvSpPr>
        <p:spPr bwMode="auto">
          <a:xfrm>
            <a:off x="242888" y="198437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33" name="TextBox 16"/>
          <p:cNvSpPr txBox="1">
            <a:spLocks noChangeArrowheads="1"/>
          </p:cNvSpPr>
          <p:nvPr/>
        </p:nvSpPr>
        <p:spPr bwMode="auto">
          <a:xfrm>
            <a:off x="5649912" y="185455"/>
            <a:ext cx="4320397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بررسی و مقايسه 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SWOT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 در سال های متوالی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4" name="TextBox 16"/>
          <p:cNvSpPr txBox="1">
            <a:spLocks noChangeArrowheads="1"/>
          </p:cNvSpPr>
          <p:nvPr/>
        </p:nvSpPr>
        <p:spPr bwMode="auto">
          <a:xfrm>
            <a:off x="1276660" y="2951119"/>
            <a:ext cx="2530967" cy="34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1279340" y="5304406"/>
            <a:ext cx="2530967" cy="34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6" name="TextBox 16"/>
          <p:cNvSpPr txBox="1">
            <a:spLocks noChangeArrowheads="1"/>
          </p:cNvSpPr>
          <p:nvPr/>
        </p:nvSpPr>
        <p:spPr bwMode="auto">
          <a:xfrm>
            <a:off x="3022909" y="2994583"/>
            <a:ext cx="2530967" cy="34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2989888" y="5317720"/>
            <a:ext cx="2530967" cy="34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8" name="TextBox 28"/>
          <p:cNvSpPr txBox="1">
            <a:spLocks noChangeArrowheads="1"/>
          </p:cNvSpPr>
          <p:nvPr/>
        </p:nvSpPr>
        <p:spPr bwMode="auto">
          <a:xfrm>
            <a:off x="5268913" y="2952816"/>
            <a:ext cx="1600200" cy="55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پیش رو در محيط </a:t>
            </a:r>
            <a:endParaRPr lang="en-US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9" name="TextBox 28"/>
          <p:cNvSpPr txBox="1">
            <a:spLocks noChangeArrowheads="1"/>
          </p:cNvSpPr>
          <p:nvPr/>
        </p:nvSpPr>
        <p:spPr bwMode="auto">
          <a:xfrm>
            <a:off x="5229551" y="5290106"/>
            <a:ext cx="1600200" cy="55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محيط </a:t>
            </a:r>
            <a:endParaRPr lang="en-US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40" name="TextBox 28"/>
          <p:cNvSpPr txBox="1">
            <a:spLocks noChangeArrowheads="1"/>
          </p:cNvSpPr>
          <p:nvPr/>
        </p:nvSpPr>
        <p:spPr bwMode="auto">
          <a:xfrm>
            <a:off x="7004050" y="2951202"/>
            <a:ext cx="1600200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41" name="TextBox 28"/>
          <p:cNvSpPr txBox="1">
            <a:spLocks noChangeArrowheads="1"/>
          </p:cNvSpPr>
          <p:nvPr/>
        </p:nvSpPr>
        <p:spPr bwMode="auto">
          <a:xfrm>
            <a:off x="7019924" y="5287332"/>
            <a:ext cx="1600200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7" name="Grupper 5"/>
          <p:cNvGrpSpPr>
            <a:grpSpLocks/>
          </p:cNvGrpSpPr>
          <p:nvPr/>
        </p:nvGrpSpPr>
        <p:grpSpPr bwMode="auto">
          <a:xfrm>
            <a:off x="6259513" y="1646238"/>
            <a:ext cx="3657600" cy="5410200"/>
            <a:chOff x="-38100" y="5366940"/>
            <a:chExt cx="9296400" cy="5411645"/>
          </a:xfrm>
        </p:grpSpPr>
        <p:sp>
          <p:nvSpPr>
            <p:cNvPr id="18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rgbClr val="D4F4F9"/>
                </a:gs>
                <a:gs pos="100000">
                  <a:srgbClr val="88AACA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3334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20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rgbClr val="00B0F0"/>
                  </a:gs>
                  <a:gs pos="0">
                    <a:srgbClr val="00355C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21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grpSp>
        <p:nvGrpSpPr>
          <p:cNvPr id="13318" name="Group 23"/>
          <p:cNvGrpSpPr>
            <a:grpSpLocks/>
          </p:cNvGrpSpPr>
          <p:nvPr/>
        </p:nvGrpSpPr>
        <p:grpSpPr bwMode="auto">
          <a:xfrm>
            <a:off x="644525" y="5532438"/>
            <a:ext cx="1576388" cy="1576387"/>
            <a:chOff x="3363913" y="2052629"/>
            <a:chExt cx="1575687" cy="1576235"/>
          </a:xfrm>
        </p:grpSpPr>
        <p:sp>
          <p:nvSpPr>
            <p:cNvPr id="22" name="TextBox 21"/>
            <p:cNvSpPr txBox="1"/>
            <p:nvPr/>
          </p:nvSpPr>
          <p:spPr>
            <a:xfrm>
              <a:off x="3699529" y="2105598"/>
              <a:ext cx="1066800" cy="1048648"/>
            </a:xfrm>
            <a:prstGeom prst="rect">
              <a:avLst/>
            </a:prstGeom>
            <a:noFill/>
            <a:scene3d>
              <a:camera prst="isometricOffAxis1Right">
                <a:rot lat="775397" lon="20592968" rev="0"/>
              </a:camera>
              <a:lightRig rig="threePt" dir="t"/>
            </a:scene3d>
          </p:spPr>
          <p:txBody>
            <a:bodyPr>
              <a:spAutoFit/>
              <a:sp3d extrusionH="304800"/>
            </a:bodyPr>
            <a:lstStyle/>
            <a:p>
              <a:pPr>
                <a:buFont typeface="Times New Roman" pitchFamily="16" charset="0"/>
                <a:buNone/>
                <a:defRPr/>
              </a:pPr>
              <a:r>
                <a:rPr lang="en-US" sz="6600" b="1" dirty="0">
                  <a:solidFill>
                    <a:srgbClr val="0070C0"/>
                  </a:solidFill>
                  <a:effectLst>
                    <a:outerShdw blurRad="127000" dir="5220000" sy="-20000" rotWithShape="0">
                      <a:prstClr val="black">
                        <a:alpha val="25000"/>
                      </a:prstClr>
                    </a:outerShdw>
                  </a:effectLst>
                  <a:latin typeface="Verdana" pitchFamily="34" charset="0"/>
                </a:rPr>
                <a:t>S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363913" y="2052629"/>
              <a:ext cx="1575687" cy="1576235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25000"/>
                  </a:schemeClr>
                </a:gs>
                <a:gs pos="100000">
                  <a:schemeClr val="bg1">
                    <a:lumMod val="65000"/>
                    <a:alpha val="39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isometricOffAxis1Right">
                <a:rot lat="775397" lon="20592968" rev="0"/>
              </a:camera>
              <a:lightRig rig="threePt" dir="t"/>
            </a:scene3d>
            <a:sp3d extrusionH="135255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dirty="0">
                <a:solidFill>
                  <a:srgbClr val="0070C0"/>
                </a:solidFill>
              </a:endParaRPr>
            </a:p>
          </p:txBody>
        </p:sp>
      </p:grpSp>
      <p:sp>
        <p:nvSpPr>
          <p:cNvPr id="25" name="Right Arrow 24"/>
          <p:cNvSpPr/>
          <p:nvPr/>
        </p:nvSpPr>
        <p:spPr bwMode="auto">
          <a:xfrm rot="10800000">
            <a:off x="6023770" y="4371295"/>
            <a:ext cx="362743" cy="457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grpSp>
        <p:nvGrpSpPr>
          <p:cNvPr id="13320" name="Grupper 5"/>
          <p:cNvGrpSpPr>
            <a:grpSpLocks/>
          </p:cNvGrpSpPr>
          <p:nvPr/>
        </p:nvGrpSpPr>
        <p:grpSpPr bwMode="auto">
          <a:xfrm>
            <a:off x="2373313" y="1646238"/>
            <a:ext cx="3657600" cy="5410200"/>
            <a:chOff x="-38100" y="5366940"/>
            <a:chExt cx="9296400" cy="5411645"/>
          </a:xfrm>
        </p:grpSpPr>
        <p:sp>
          <p:nvSpPr>
            <p:cNvPr id="5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rgbClr val="D4F4F9"/>
                </a:gs>
                <a:gs pos="100000">
                  <a:srgbClr val="88AACA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3326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7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rgbClr val="00B0F0"/>
                  </a:gs>
                  <a:gs pos="0">
                    <a:srgbClr val="00355C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8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2678113" y="2832780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6564313" y="2179638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3324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6550026" y="2160690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 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2387601" y="2027237"/>
            <a:ext cx="35734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اهداف و پروژه‌های آينده بر اساس بررسی استراتژيک نقاط قوت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7859712" y="302861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 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2" name="Grupper 5"/>
          <p:cNvGrpSpPr>
            <a:grpSpLocks/>
          </p:cNvGrpSpPr>
          <p:nvPr/>
        </p:nvGrpSpPr>
        <p:grpSpPr bwMode="auto">
          <a:xfrm>
            <a:off x="6259513" y="1646238"/>
            <a:ext cx="3657600" cy="5410200"/>
            <a:chOff x="-38100" y="5366940"/>
            <a:chExt cx="9296400" cy="5411645"/>
          </a:xfrm>
        </p:grpSpPr>
        <p:sp>
          <p:nvSpPr>
            <p:cNvPr id="18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4358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20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tx1">
                      <a:lumMod val="65000"/>
                      <a:lumOff val="35000"/>
                    </a:scheme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21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grpSp>
        <p:nvGrpSpPr>
          <p:cNvPr id="14343" name="Group 27"/>
          <p:cNvGrpSpPr>
            <a:grpSpLocks/>
          </p:cNvGrpSpPr>
          <p:nvPr/>
        </p:nvGrpSpPr>
        <p:grpSpPr bwMode="auto">
          <a:xfrm>
            <a:off x="620713" y="5538788"/>
            <a:ext cx="1576387" cy="2127250"/>
            <a:chOff x="569025" y="5456238"/>
            <a:chExt cx="1575687" cy="2127554"/>
          </a:xfrm>
        </p:grpSpPr>
        <p:sp>
          <p:nvSpPr>
            <p:cNvPr id="29" name="TextBox 28"/>
            <p:cNvSpPr txBox="1"/>
            <p:nvPr/>
          </p:nvSpPr>
          <p:spPr>
            <a:xfrm>
              <a:off x="752487" y="5590477"/>
              <a:ext cx="1066800" cy="1993315"/>
            </a:xfrm>
            <a:prstGeom prst="rect">
              <a:avLst/>
            </a:prstGeom>
            <a:noFill/>
            <a:scene3d>
              <a:camera prst="isometricOffAxis1Right">
                <a:rot lat="775397" lon="20592968" rev="0"/>
              </a:camera>
              <a:lightRig rig="threePt" dir="t"/>
            </a:scene3d>
          </p:spPr>
          <p:txBody>
            <a:bodyPr>
              <a:spAutoFit/>
              <a:sp3d extrusionH="304800"/>
            </a:bodyPr>
            <a:lstStyle/>
            <a:p>
              <a:pPr>
                <a:buFont typeface="Times New Roman" pitchFamily="16" charset="0"/>
                <a:buNone/>
                <a:defRPr/>
              </a:pPr>
              <a:r>
                <a:rPr lang="en-US" sz="6600" b="1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127000" dir="5220000" sy="-20000" rotWithShape="0">
                      <a:prstClr val="black">
                        <a:alpha val="20000"/>
                      </a:prstClr>
                    </a:outerShdw>
                  </a:effectLst>
                  <a:latin typeface="Verdana" pitchFamily="34" charset="0"/>
                </a:rPr>
                <a:t>W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569025" y="5456238"/>
              <a:ext cx="1575687" cy="1576235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25000"/>
                  </a:schemeClr>
                </a:gs>
                <a:gs pos="100000">
                  <a:schemeClr val="bg1">
                    <a:lumMod val="65000"/>
                    <a:alpha val="39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isometricOffAxis1Right">
                <a:rot lat="775397" lon="20592968" rev="0"/>
              </a:camera>
              <a:lightRig rig="threePt" dir="t"/>
            </a:scene3d>
            <a:sp3d extrusionH="1352550"/>
          </p:spPr>
          <p:txBody>
            <a:bodyPr/>
            <a:lstStyle/>
            <a:p>
              <a:pPr>
                <a:buFont typeface="Times New Roman" charset="0"/>
                <a:buNone/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1" name="Right Arrow 30"/>
          <p:cNvSpPr/>
          <p:nvPr/>
        </p:nvSpPr>
        <p:spPr bwMode="auto">
          <a:xfrm rot="10800000">
            <a:off x="6018305" y="4313237"/>
            <a:ext cx="400751" cy="457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grpSp>
        <p:nvGrpSpPr>
          <p:cNvPr id="14345" name="Grupper 5"/>
          <p:cNvGrpSpPr>
            <a:grpSpLocks/>
          </p:cNvGrpSpPr>
          <p:nvPr/>
        </p:nvGrpSpPr>
        <p:grpSpPr bwMode="auto">
          <a:xfrm>
            <a:off x="2373313" y="1646238"/>
            <a:ext cx="3657600" cy="5410200"/>
            <a:chOff x="-38100" y="5366940"/>
            <a:chExt cx="9296400" cy="5411645"/>
          </a:xfrm>
        </p:grpSpPr>
        <p:sp>
          <p:nvSpPr>
            <p:cNvPr id="5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4350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7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tx1">
                      <a:lumMod val="65000"/>
                      <a:lumOff val="35000"/>
                    </a:scheme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8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2678113" y="2179638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564313" y="2179638"/>
            <a:ext cx="30257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4348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2560545" y="2027237"/>
            <a:ext cx="331796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اهداف و پروژه‌های آينده بر اساس بررسی استراتژيک نقاط ضعف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6550026" y="2160690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7783512" y="302006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6" name="Grupper 5"/>
          <p:cNvGrpSpPr>
            <a:grpSpLocks/>
          </p:cNvGrpSpPr>
          <p:nvPr/>
        </p:nvGrpSpPr>
        <p:grpSpPr bwMode="auto">
          <a:xfrm>
            <a:off x="6259513" y="1646238"/>
            <a:ext cx="3657600" cy="5410200"/>
            <a:chOff x="-38100" y="5366940"/>
            <a:chExt cx="9296400" cy="5411645"/>
          </a:xfrm>
        </p:grpSpPr>
        <p:sp>
          <p:nvSpPr>
            <p:cNvPr id="18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rgbClr val="AFE87E"/>
                </a:gs>
                <a:gs pos="100000">
                  <a:srgbClr val="64D011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5381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20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rgbClr val="64D011"/>
                  </a:gs>
                  <a:gs pos="0">
                    <a:srgbClr val="326609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21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31" name="TextBox 30"/>
          <p:cNvSpPr txBox="1"/>
          <p:nvPr/>
        </p:nvSpPr>
        <p:spPr>
          <a:xfrm>
            <a:off x="869019" y="5649850"/>
            <a:ext cx="1066800" cy="1048749"/>
          </a:xfrm>
          <a:prstGeom prst="rect">
            <a:avLst/>
          </a:prstGeom>
          <a:noFill/>
          <a:scene3d>
            <a:camera prst="isometricOffAxis1Right">
              <a:rot lat="775397" lon="20592968" rev="0"/>
            </a:camera>
            <a:lightRig rig="threePt" dir="t"/>
          </a:scene3d>
        </p:spPr>
        <p:txBody>
          <a:bodyPr>
            <a:spAutoFit/>
            <a:sp3d extrusionH="304800"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rgbClr val="326609"/>
                </a:solidFill>
                <a:effectLst>
                  <a:outerShdw blurRad="127000" dir="5220000" sy="-20000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20712" y="5556402"/>
            <a:ext cx="1575687" cy="1576235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25000"/>
                </a:schemeClr>
              </a:gs>
              <a:gs pos="100000">
                <a:schemeClr val="bg1">
                  <a:lumMod val="65000"/>
                  <a:alpha val="39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>
              <a:rot lat="775397" lon="20592968" rev="0"/>
            </a:camera>
            <a:lightRig rig="threePt" dir="t"/>
          </a:scene3d>
          <a:sp3d extrusionH="13525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 dirty="0">
              <a:solidFill>
                <a:srgbClr val="326609"/>
              </a:solidFill>
            </a:endParaRPr>
          </a:p>
        </p:txBody>
      </p:sp>
      <p:sp>
        <p:nvSpPr>
          <p:cNvPr id="33" name="Right Arrow 32"/>
          <p:cNvSpPr/>
          <p:nvPr/>
        </p:nvSpPr>
        <p:spPr bwMode="auto">
          <a:xfrm rot="10800000">
            <a:off x="6030912" y="4313238"/>
            <a:ext cx="355601" cy="457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grpSp>
        <p:nvGrpSpPr>
          <p:cNvPr id="15370" name="Grupper 5"/>
          <p:cNvGrpSpPr>
            <a:grpSpLocks/>
          </p:cNvGrpSpPr>
          <p:nvPr/>
        </p:nvGrpSpPr>
        <p:grpSpPr bwMode="auto">
          <a:xfrm>
            <a:off x="2373313" y="1646238"/>
            <a:ext cx="3657600" cy="5410200"/>
            <a:chOff x="-38100" y="5366940"/>
            <a:chExt cx="9296400" cy="5411645"/>
          </a:xfrm>
        </p:grpSpPr>
        <p:sp>
          <p:nvSpPr>
            <p:cNvPr id="5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rgbClr val="AFE87E"/>
                </a:gs>
                <a:gs pos="100000">
                  <a:srgbClr val="64D011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5375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7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100000">
                    <a:srgbClr val="64D011"/>
                  </a:gs>
                  <a:gs pos="0">
                    <a:srgbClr val="326609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8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2678113" y="2179638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6564313" y="2179638"/>
            <a:ext cx="30257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5373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2387601" y="2105435"/>
            <a:ext cx="3573462" cy="870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اهداف و پروژه‌های آينده بر اساس بررسی استراتژيک فرصت‌های پيش رو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6579054" y="2053106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7029450" y="274278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محیط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90" name="Grupper 5"/>
          <p:cNvGrpSpPr>
            <a:grpSpLocks/>
          </p:cNvGrpSpPr>
          <p:nvPr/>
        </p:nvGrpSpPr>
        <p:grpSpPr bwMode="auto">
          <a:xfrm>
            <a:off x="6259513" y="1646238"/>
            <a:ext cx="3657600" cy="5410200"/>
            <a:chOff x="-38100" y="5366940"/>
            <a:chExt cx="9296400" cy="5411645"/>
          </a:xfrm>
        </p:grpSpPr>
        <p:sp>
          <p:nvSpPr>
            <p:cNvPr id="18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6406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20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21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grpSp>
        <p:nvGrpSpPr>
          <p:cNvPr id="16391" name="Group 25"/>
          <p:cNvGrpSpPr>
            <a:grpSpLocks/>
          </p:cNvGrpSpPr>
          <p:nvPr/>
        </p:nvGrpSpPr>
        <p:grpSpPr bwMode="auto">
          <a:xfrm>
            <a:off x="620713" y="5556250"/>
            <a:ext cx="1576387" cy="1576388"/>
            <a:chOff x="5080701" y="3657763"/>
            <a:chExt cx="1575687" cy="1576235"/>
          </a:xfrm>
        </p:grpSpPr>
        <p:sp>
          <p:nvSpPr>
            <p:cNvPr id="22" name="TextBox 21"/>
            <p:cNvSpPr txBox="1"/>
            <p:nvPr/>
          </p:nvSpPr>
          <p:spPr>
            <a:xfrm>
              <a:off x="5420697" y="3862961"/>
              <a:ext cx="1066800" cy="1048647"/>
            </a:xfrm>
            <a:prstGeom prst="rect">
              <a:avLst/>
            </a:prstGeom>
            <a:noFill/>
            <a:scene3d>
              <a:camera prst="isometricOffAxis1Right">
                <a:rot lat="775397" lon="20592968" rev="0"/>
              </a:camera>
              <a:lightRig rig="threePt" dir="t"/>
            </a:scene3d>
          </p:spPr>
          <p:txBody>
            <a:bodyPr>
              <a:spAutoFit/>
              <a:sp3d extrusionH="304800"/>
            </a:bodyPr>
            <a:lstStyle/>
            <a:p>
              <a:pPr>
                <a:buFont typeface="Times New Roman" pitchFamily="16" charset="0"/>
                <a:buNone/>
                <a:defRPr/>
              </a:pPr>
              <a:r>
                <a:rPr lang="en-US" sz="6600" b="1" dirty="0">
                  <a:solidFill>
                    <a:srgbClr val="A6A6A6"/>
                  </a:solidFill>
                  <a:effectLst>
                    <a:outerShdw blurRad="127000" dir="5220000" sy="-20000" rotWithShape="0">
                      <a:prstClr val="black">
                        <a:alpha val="20000"/>
                      </a:prstClr>
                    </a:outerShdw>
                  </a:effectLst>
                  <a:latin typeface="Verdana" pitchFamily="34" charset="0"/>
                </a:rPr>
                <a:t>T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080701" y="3657763"/>
              <a:ext cx="1575687" cy="1576235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25000"/>
                  </a:schemeClr>
                </a:gs>
                <a:gs pos="100000">
                  <a:schemeClr val="bg1">
                    <a:lumMod val="65000"/>
                    <a:alpha val="39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isometricOffAxis1Right">
                <a:rot lat="775397" lon="20592968" rev="0"/>
              </a:camera>
              <a:lightRig rig="threePt" dir="t"/>
            </a:scene3d>
            <a:sp3d extrusionH="1352550"/>
          </p:spPr>
          <p:txBody>
            <a:bodyPr/>
            <a:lstStyle/>
            <a:p>
              <a:pPr>
                <a:buFont typeface="Times New Roman" charset="0"/>
                <a:buNone/>
                <a:defRPr/>
              </a:pPr>
              <a:endParaRPr lang="en-US">
                <a:solidFill>
                  <a:srgbClr val="A6A6A6"/>
                </a:solidFill>
              </a:endParaRPr>
            </a:p>
          </p:txBody>
        </p:sp>
      </p:grpSp>
      <p:sp>
        <p:nvSpPr>
          <p:cNvPr id="27" name="Right Arrow 26"/>
          <p:cNvSpPr/>
          <p:nvPr/>
        </p:nvSpPr>
        <p:spPr bwMode="auto">
          <a:xfrm rot="10800000">
            <a:off x="6023770" y="4313238"/>
            <a:ext cx="362743" cy="457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grpSp>
        <p:nvGrpSpPr>
          <p:cNvPr id="16393" name="Grupper 5"/>
          <p:cNvGrpSpPr>
            <a:grpSpLocks/>
          </p:cNvGrpSpPr>
          <p:nvPr/>
        </p:nvGrpSpPr>
        <p:grpSpPr bwMode="auto">
          <a:xfrm>
            <a:off x="2373313" y="1646238"/>
            <a:ext cx="3657600" cy="5410200"/>
            <a:chOff x="-38100" y="5366940"/>
            <a:chExt cx="9296400" cy="5411645"/>
          </a:xfrm>
        </p:grpSpPr>
        <p:sp>
          <p:nvSpPr>
            <p:cNvPr id="5" name="Rektangel 18"/>
            <p:cNvSpPr/>
            <p:nvPr/>
          </p:nvSpPr>
          <p:spPr>
            <a:xfrm>
              <a:off x="-1787" y="5549551"/>
              <a:ext cx="9223772" cy="5229034"/>
            </a:xfrm>
            <a:prstGeom prst="rect">
              <a:avLst/>
            </a:prstGeom>
            <a:gradFill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6398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7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8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2678113" y="2179638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6564313" y="2179638"/>
            <a:ext cx="30257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6396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2525712" y="1951037"/>
            <a:ext cx="33162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اهداف و پروژه‌های آينده بر اساس بررسی استراتژيک تهديدها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6550026" y="2027237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7859712" y="315421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236210" y="4303944"/>
            <a:ext cx="987588" cy="1048912"/>
          </a:xfrm>
          <a:prstGeom prst="rect">
            <a:avLst/>
          </a:prstGeom>
          <a:noFill/>
          <a:scene3d>
            <a:camera prst="isometricOffAxis1Right">
              <a:rot lat="775397" lon="20592968" rev="0"/>
            </a:camera>
            <a:lightRig rig="threePt" dir="t"/>
          </a:scene3d>
        </p:spPr>
        <p:txBody>
          <a:bodyPr>
            <a:spAutoFit/>
            <a:sp3d extrusionH="304800"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rgbClr val="0070C0"/>
                </a:solidFill>
                <a:effectLst>
                  <a:outerShdw blurRad="127000" dir="5220000" sy="-20000" rotWithShape="0">
                    <a:prstClr val="black">
                      <a:alpha val="25000"/>
                    </a:prstClr>
                  </a:out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2647048" y="4285130"/>
            <a:ext cx="987588" cy="1993625"/>
          </a:xfrm>
          <a:prstGeom prst="rect">
            <a:avLst/>
          </a:prstGeom>
          <a:noFill/>
          <a:scene3d>
            <a:camera prst="isometricOffAxis1Right">
              <a:rot lat="775397" lon="20592968" rev="0"/>
            </a:camera>
            <a:lightRig rig="threePt" dir="t"/>
          </a:scene3d>
        </p:spPr>
        <p:txBody>
          <a:bodyPr>
            <a:spAutoFit/>
            <a:sp3d extrusionH="304800"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rgbClr val="595959"/>
                </a:solidFill>
                <a:effectLst>
                  <a:outerShdw blurRad="127000" dir="5220000" sy="-20000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174191" y="5921665"/>
            <a:ext cx="987588" cy="1048912"/>
          </a:xfrm>
          <a:prstGeom prst="rect">
            <a:avLst/>
          </a:prstGeom>
          <a:noFill/>
          <a:scene3d>
            <a:camera prst="isometricOffAxis1Right">
              <a:rot lat="775397" lon="20592968" rev="0"/>
            </a:camera>
            <a:lightRig rig="threePt" dir="t"/>
          </a:scene3d>
        </p:spPr>
        <p:txBody>
          <a:bodyPr>
            <a:spAutoFit/>
            <a:sp3d extrusionH="304800"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rgbClr val="326609"/>
                </a:solidFill>
                <a:effectLst>
                  <a:outerShdw blurRad="127000" dir="5220000" sy="-20000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829575" y="5931071"/>
            <a:ext cx="987588" cy="1048912"/>
          </a:xfrm>
          <a:prstGeom prst="rect">
            <a:avLst/>
          </a:prstGeom>
          <a:noFill/>
          <a:scene3d>
            <a:camera prst="isometricOffAxis1Right">
              <a:rot lat="775397" lon="20592968" rev="0"/>
            </a:camera>
            <a:lightRig rig="threePt" dir="t"/>
          </a:scene3d>
        </p:spPr>
        <p:txBody>
          <a:bodyPr>
            <a:spAutoFit/>
            <a:sp3d extrusionH="304800"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bg1">
                    <a:lumMod val="65000"/>
                  </a:schemeClr>
                </a:solidFill>
                <a:effectLst>
                  <a:outerShdw blurRad="127000" dir="5220000" sy="-20000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14825" y="5741080"/>
            <a:ext cx="1458688" cy="1459422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25000"/>
                </a:schemeClr>
              </a:gs>
              <a:gs pos="100000">
                <a:schemeClr val="bg1">
                  <a:lumMod val="65000"/>
                  <a:alpha val="39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>
              <a:rot lat="775397" lon="20592968" rev="0"/>
            </a:camera>
            <a:lightRig rig="threePt" dir="t"/>
          </a:scene3d>
          <a:sp3d extrusionH="13525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44321" y="5835141"/>
            <a:ext cx="1458688" cy="1459422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25000"/>
                </a:schemeClr>
              </a:gs>
              <a:gs pos="100000">
                <a:schemeClr val="bg1">
                  <a:lumMod val="65000"/>
                  <a:alpha val="39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>
              <a:rot lat="775397" lon="20592968" rev="0"/>
            </a:camera>
            <a:lightRig rig="threePt" dir="t"/>
          </a:scene3d>
          <a:sp3d extrusionH="13525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solidFill>
                <a:srgbClr val="326609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477208" y="4160838"/>
            <a:ext cx="1458688" cy="1459422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25000"/>
                </a:schemeClr>
              </a:gs>
              <a:gs pos="100000">
                <a:schemeClr val="bg1">
                  <a:lumMod val="65000"/>
                  <a:alpha val="39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>
              <a:rot lat="775397" lon="20592968" rev="0"/>
            </a:camera>
            <a:lightRig rig="threePt" dir="t"/>
          </a:scene3d>
          <a:sp3d extrusionH="13525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25513" y="4254900"/>
            <a:ext cx="1458688" cy="1459422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25000"/>
                </a:schemeClr>
              </a:gs>
              <a:gs pos="100000">
                <a:schemeClr val="bg1">
                  <a:lumMod val="65000"/>
                  <a:alpha val="39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>
              <a:rot lat="775397" lon="20592968" rev="0"/>
            </a:camera>
            <a:lightRig rig="threePt" dir="t"/>
          </a:scene3d>
          <a:sp3d extrusionH="13525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17421" name="Grupper 5"/>
          <p:cNvGrpSpPr>
            <a:grpSpLocks/>
          </p:cNvGrpSpPr>
          <p:nvPr/>
        </p:nvGrpSpPr>
        <p:grpSpPr bwMode="auto">
          <a:xfrm>
            <a:off x="4659313" y="1493838"/>
            <a:ext cx="4572000" cy="5410200"/>
            <a:chOff x="-38100" y="5366940"/>
            <a:chExt cx="9296400" cy="5411645"/>
          </a:xfrm>
        </p:grpSpPr>
        <p:sp>
          <p:nvSpPr>
            <p:cNvPr id="14" name="Rektangel 18"/>
            <p:cNvSpPr/>
            <p:nvPr/>
          </p:nvSpPr>
          <p:spPr>
            <a:xfrm>
              <a:off x="-2594" y="5549551"/>
              <a:ext cx="9225386" cy="5229034"/>
            </a:xfrm>
            <a:prstGeom prst="rect">
              <a:avLst/>
            </a:prstGeom>
            <a:gradFill rotWithShape="1">
              <a:gsLst>
                <a:gs pos="100000">
                  <a:schemeClr val="bg1">
                    <a:lumMod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a-DK" kern="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7426" name="Grupper 13"/>
            <p:cNvGrpSpPr>
              <a:grpSpLocks/>
            </p:cNvGrpSpPr>
            <p:nvPr/>
          </p:nvGrpSpPr>
          <p:grpSpPr bwMode="auto">
            <a:xfrm>
              <a:off x="-38100" y="5366940"/>
              <a:ext cx="9296400" cy="212782"/>
              <a:chOff x="0" y="1536700"/>
              <a:chExt cx="9144000" cy="317275"/>
            </a:xfrm>
          </p:grpSpPr>
          <p:sp>
            <p:nvSpPr>
              <p:cNvPr id="16" name="Rektangel 20"/>
              <p:cNvSpPr/>
              <p:nvPr/>
            </p:nvSpPr>
            <p:spPr>
              <a:xfrm>
                <a:off x="0" y="1536700"/>
                <a:ext cx="9144000" cy="317275"/>
              </a:xfrm>
              <a:prstGeom prst="rect">
                <a:avLst/>
              </a:prstGeom>
              <a:gradFill rotWithShape="1">
                <a:gsLst>
                  <a:gs pos="0">
                    <a:srgbClr val="00B0F0"/>
                  </a:gs>
                  <a:gs pos="100000">
                    <a:srgbClr val="00355C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17" name="Rektangel 21"/>
              <p:cNvSpPr/>
              <p:nvPr/>
            </p:nvSpPr>
            <p:spPr>
              <a:xfrm>
                <a:off x="0" y="1574800"/>
                <a:ext cx="9144000" cy="152400"/>
              </a:xfrm>
              <a:prstGeom prst="rect">
                <a:avLst/>
              </a:prstGeom>
              <a:gradFill rotWithShape="1">
                <a:gsLst>
                  <a:gs pos="100000">
                    <a:srgbClr val="FFFCF9">
                      <a:alpha val="79000"/>
                    </a:srgbClr>
                  </a:gs>
                  <a:gs pos="0">
                    <a:srgbClr val="E6E6E6">
                      <a:tint val="50000"/>
                      <a:shade val="100000"/>
                      <a:satMod val="350000"/>
                      <a:alpha val="0"/>
                    </a:srgbClr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5116513" y="2179638"/>
            <a:ext cx="3733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 typeface="Times New Roman" pitchFamily="-109" charset="0"/>
              <a:buNone/>
              <a:defRPr/>
            </a:pPr>
            <a:endParaRPr lang="en-US" sz="1400" kern="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7424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19" name="TextBox 16"/>
          <p:cNvSpPr txBox="1">
            <a:spLocks noChangeArrowheads="1"/>
          </p:cNvSpPr>
          <p:nvPr/>
        </p:nvSpPr>
        <p:spPr bwMode="auto">
          <a:xfrm>
            <a:off x="4676776" y="2004654"/>
            <a:ext cx="4554536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خلاصه تحليل و جمع‌بندی تصميمات براساس </a:t>
            </a:r>
            <a:r>
              <a:rPr lang="en-US" sz="1600" b="1" noProof="1">
                <a:latin typeface="+mn-lt"/>
                <a:cs typeface="IRANSans" panose="02040503050201020203" pitchFamily="18" charset="-78"/>
              </a:rPr>
              <a:t>SWOT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7330282" y="237505"/>
            <a:ext cx="3040062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خلاصه و جمع‌بندی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3B5A57-A023-455B-9917-CEB15482F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409" y="3362261"/>
            <a:ext cx="3479806" cy="83515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72E39DD-F132-45D7-8A6E-BD4B1E2C8F91}"/>
              </a:ext>
            </a:extLst>
          </p:cNvPr>
          <p:cNvSpPr/>
          <p:nvPr/>
        </p:nvSpPr>
        <p:spPr>
          <a:xfrm>
            <a:off x="3300409" y="4181268"/>
            <a:ext cx="3479806" cy="5502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hlinkClick r:id="rId3"/>
              </a:rPr>
              <a:t>www.digitoranj.ir</a:t>
            </a:r>
            <a:endParaRPr lang="en-US" sz="32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217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44512" y="4237034"/>
            <a:ext cx="4466439" cy="3048000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549592" y="1189037"/>
            <a:ext cx="4466439" cy="3048000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5029815" y="1171331"/>
            <a:ext cx="4466439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5045392" y="4237037"/>
            <a:ext cx="4466439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grpSp>
        <p:nvGrpSpPr>
          <p:cNvPr id="4114" name="Group 21"/>
          <p:cNvGrpSpPr>
            <a:grpSpLocks/>
          </p:cNvGrpSpPr>
          <p:nvPr/>
        </p:nvGrpSpPr>
        <p:grpSpPr bwMode="auto">
          <a:xfrm>
            <a:off x="549275" y="1189038"/>
            <a:ext cx="736600" cy="736600"/>
            <a:chOff x="8240712" y="5684837"/>
            <a:chExt cx="736910" cy="737125"/>
          </a:xfrm>
        </p:grpSpPr>
        <p:sp>
          <p:nvSpPr>
            <p:cNvPr id="12" name="Rectangle 11"/>
            <p:cNvSpPr/>
            <p:nvPr/>
          </p:nvSpPr>
          <p:spPr bwMode="auto">
            <a:xfrm>
              <a:off x="8240712" y="5684837"/>
              <a:ext cx="736910" cy="737125"/>
            </a:xfrm>
            <a:prstGeom prst="rect">
              <a:avLst/>
            </a:prstGeom>
            <a:gradFill>
              <a:gsLst>
                <a:gs pos="0">
                  <a:srgbClr val="00B0F0">
                    <a:alpha val="30000"/>
                  </a:srgbClr>
                </a:gs>
                <a:gs pos="100000">
                  <a:srgbClr val="004C84">
                    <a:alpha val="65000"/>
                  </a:srgb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4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346961" y="5795613"/>
              <a:ext cx="498843" cy="4401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S</a:t>
              </a:r>
            </a:p>
          </p:txBody>
        </p:sp>
      </p:grpSp>
      <p:grpSp>
        <p:nvGrpSpPr>
          <p:cNvPr id="4115" name="Group 18"/>
          <p:cNvGrpSpPr>
            <a:grpSpLocks/>
          </p:cNvGrpSpPr>
          <p:nvPr/>
        </p:nvGrpSpPr>
        <p:grpSpPr bwMode="auto">
          <a:xfrm>
            <a:off x="5045075" y="1189038"/>
            <a:ext cx="736600" cy="736600"/>
            <a:chOff x="5040312" y="731837"/>
            <a:chExt cx="736910" cy="737125"/>
          </a:xfrm>
        </p:grpSpPr>
        <p:sp>
          <p:nvSpPr>
            <p:cNvPr id="10" name="Rectangle 9"/>
            <p:cNvSpPr/>
            <p:nvPr/>
          </p:nvSpPr>
          <p:spPr bwMode="auto">
            <a:xfrm>
              <a:off x="5040312" y="731837"/>
              <a:ext cx="736910" cy="737125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  <a:alpha val="58000"/>
                  </a:schemeClr>
                </a:gs>
                <a:gs pos="100000">
                  <a:schemeClr val="tx1">
                    <a:lumMod val="65000"/>
                    <a:lumOff val="35000"/>
                    <a:alpha val="74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4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96452" y="872442"/>
              <a:ext cx="596410" cy="4401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W</a:t>
              </a:r>
            </a:p>
          </p:txBody>
        </p:sp>
      </p:grpSp>
      <p:grpSp>
        <p:nvGrpSpPr>
          <p:cNvPr id="4116" name="Group 19"/>
          <p:cNvGrpSpPr>
            <a:grpSpLocks/>
          </p:cNvGrpSpPr>
          <p:nvPr/>
        </p:nvGrpSpPr>
        <p:grpSpPr bwMode="auto">
          <a:xfrm>
            <a:off x="5045075" y="4237038"/>
            <a:ext cx="736600" cy="736600"/>
            <a:chOff x="9030172" y="6475566"/>
            <a:chExt cx="736910" cy="737125"/>
          </a:xfrm>
        </p:grpSpPr>
        <p:sp>
          <p:nvSpPr>
            <p:cNvPr id="11" name="Rectangle 10"/>
            <p:cNvSpPr/>
            <p:nvPr/>
          </p:nvSpPr>
          <p:spPr bwMode="auto">
            <a:xfrm>
              <a:off x="9030172" y="6475566"/>
              <a:ext cx="736910" cy="737125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66000"/>
                  </a:schemeClr>
                </a:gs>
                <a:gs pos="100000">
                  <a:schemeClr val="bg1">
                    <a:lumMod val="65000"/>
                    <a:alpha val="75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4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15279" y="6611247"/>
              <a:ext cx="498843" cy="4401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buFont typeface="Times New Roman" pitchFamily="16" charset="0"/>
                <a:buNone/>
                <a:defRPr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T</a:t>
              </a:r>
            </a:p>
          </p:txBody>
        </p:sp>
      </p:grpSp>
      <p:grpSp>
        <p:nvGrpSpPr>
          <p:cNvPr id="4117" name="Group 20"/>
          <p:cNvGrpSpPr>
            <a:grpSpLocks/>
          </p:cNvGrpSpPr>
          <p:nvPr/>
        </p:nvGrpSpPr>
        <p:grpSpPr bwMode="auto">
          <a:xfrm>
            <a:off x="549275" y="4262438"/>
            <a:ext cx="736600" cy="736600"/>
            <a:chOff x="8240712" y="6468732"/>
            <a:chExt cx="736910" cy="737125"/>
          </a:xfrm>
        </p:grpSpPr>
        <p:sp>
          <p:nvSpPr>
            <p:cNvPr id="16" name="Rectangle 15"/>
            <p:cNvSpPr/>
            <p:nvPr/>
          </p:nvSpPr>
          <p:spPr bwMode="auto">
            <a:xfrm>
              <a:off x="8240712" y="6468732"/>
              <a:ext cx="736910" cy="737125"/>
            </a:xfrm>
            <a:prstGeom prst="rect">
              <a:avLst/>
            </a:prstGeom>
            <a:gradFill>
              <a:gsLst>
                <a:gs pos="0">
                  <a:srgbClr val="64D011">
                    <a:alpha val="70000"/>
                  </a:srgbClr>
                </a:gs>
                <a:gs pos="100000">
                  <a:srgbClr val="326609">
                    <a:alpha val="88000"/>
                  </a:srgb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40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349466" y="6612811"/>
              <a:ext cx="498843" cy="4401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O</a:t>
              </a:r>
            </a:p>
          </p:txBody>
        </p:sp>
      </p:grpSp>
      <p:sp>
        <p:nvSpPr>
          <p:cNvPr id="24" name="Tekstboks 3"/>
          <p:cNvSpPr txBox="1">
            <a:spLocks noChangeArrowheads="1"/>
          </p:cNvSpPr>
          <p:nvPr/>
        </p:nvSpPr>
        <p:spPr bwMode="auto">
          <a:xfrm>
            <a:off x="6298056" y="449262"/>
            <a:ext cx="3208695" cy="50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sz="2800" b="1" dirty="0" err="1">
                <a:latin typeface="+mn-lt"/>
                <a:ea typeface="Calibri" pitchFamily="34" charset="0"/>
                <a:cs typeface="IRANSans" panose="02040503050201020203" pitchFamily="18" charset="-78"/>
              </a:rPr>
              <a:t>تحليل</a:t>
            </a:r>
            <a:r>
              <a:rPr lang="fa-IR" sz="2800" b="1" dirty="0">
                <a:latin typeface="+mn-lt"/>
                <a:ea typeface="Calibri" pitchFamily="34" charset="0"/>
                <a:cs typeface="IRANSans" panose="02040503050201020203" pitchFamily="18" charset="-78"/>
              </a:rPr>
              <a:t> </a:t>
            </a:r>
            <a:r>
              <a:rPr lang="en-US" sz="2800" b="1" dirty="0">
                <a:latin typeface="+mn-lt"/>
                <a:ea typeface="Calibri" pitchFamily="34" charset="0"/>
                <a:cs typeface="IRANSans" panose="02040503050201020203" pitchFamily="18" charset="-78"/>
              </a:rPr>
              <a:t>SWOT</a:t>
            </a:r>
            <a:endParaRPr lang="da-DK" sz="2800" dirty="0">
              <a:latin typeface="+mn-lt"/>
              <a:ea typeface="Calibri" pitchFamily="34" charset="0"/>
              <a:cs typeface="IRANSans" panose="02040503050201020203" pitchFamily="18" charset="-78"/>
            </a:endParaRP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6805842" y="1292310"/>
            <a:ext cx="2655888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نقاط ضعف (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weakness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2339403" y="1340237"/>
            <a:ext cx="2655888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نقاط قوت(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strength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7" name="TextBox 16"/>
          <p:cNvSpPr txBox="1">
            <a:spLocks noChangeArrowheads="1"/>
          </p:cNvSpPr>
          <p:nvPr/>
        </p:nvSpPr>
        <p:spPr bwMode="auto">
          <a:xfrm>
            <a:off x="6716712" y="4329705"/>
            <a:ext cx="2655888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تهدیدها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 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(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Threats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1154112" y="4388237"/>
            <a:ext cx="3791134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فرصت‌های پیش رو (</a:t>
            </a:r>
            <a:r>
              <a:rPr lang="en-US" sz="1600" b="1" dirty="0">
                <a:latin typeface="+mn-lt"/>
                <a:cs typeface="IRANSans" panose="02040503050201020203" pitchFamily="18" charset="-78"/>
              </a:rPr>
              <a:t>Opportunities</a:t>
            </a:r>
            <a:r>
              <a:rPr lang="fa-IR" sz="1600" b="1" noProof="1">
                <a:latin typeface="+mn-lt"/>
                <a:cs typeface="IRANSans" panose="02040503050201020203" pitchFamily="18" charset="-78"/>
              </a:rPr>
              <a:t>)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9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 dirty="0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202112" y="57435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4C8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03832" y="844103"/>
            <a:ext cx="772479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9161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3865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421227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3921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82407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421227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4" name="Nedadbuet pil 24"/>
          <p:cNvSpPr>
            <a:spLocks noChangeArrowheads="1"/>
          </p:cNvSpPr>
          <p:nvPr/>
        </p:nvSpPr>
        <p:spPr bwMode="auto">
          <a:xfrm>
            <a:off x="59039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5" name="Nedadbuet pil 24"/>
          <p:cNvSpPr>
            <a:spLocks noChangeArrowheads="1"/>
          </p:cNvSpPr>
          <p:nvPr/>
        </p:nvSpPr>
        <p:spPr bwMode="auto">
          <a:xfrm flipH="1">
            <a:off x="28178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6" name="Nedadbuet pil 24"/>
          <p:cNvSpPr>
            <a:spLocks noChangeArrowheads="1"/>
          </p:cNvSpPr>
          <p:nvPr/>
        </p:nvSpPr>
        <p:spPr bwMode="auto">
          <a:xfrm>
            <a:off x="8012113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7" name="Nedadbuet pil 24"/>
          <p:cNvSpPr>
            <a:spLocks noChangeArrowheads="1"/>
          </p:cNvSpPr>
          <p:nvPr/>
        </p:nvSpPr>
        <p:spPr bwMode="auto">
          <a:xfrm flipH="1">
            <a:off x="617538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3" name="Down Arrow 32"/>
          <p:cNvSpPr>
            <a:spLocks noChangeArrowheads="1"/>
          </p:cNvSpPr>
          <p:nvPr/>
        </p:nvSpPr>
        <p:spPr bwMode="auto">
          <a:xfrm>
            <a:off x="4802188" y="219868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4" name="Down Arrow 33"/>
          <p:cNvSpPr>
            <a:spLocks noChangeArrowheads="1"/>
          </p:cNvSpPr>
          <p:nvPr/>
        </p:nvSpPr>
        <p:spPr bwMode="auto">
          <a:xfrm>
            <a:off x="4802188" y="4398963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5146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 dirty="0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1682187" y="2869466"/>
            <a:ext cx="1613694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نقاط قوت اصلی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2982912" y="2841540"/>
            <a:ext cx="265588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نقاط قوت اصلی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5194611" y="2841540"/>
            <a:ext cx="2655888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 اصلی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8274995" y="4963905"/>
            <a:ext cx="1565917" cy="783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+mn-lt"/>
                <a:cs typeface="IRANSans" panose="02040503050201020203" pitchFamily="18" charset="-78"/>
              </a:rPr>
              <a:t>اهمیت استراتژيک و قدرت نسبی</a:t>
            </a:r>
            <a:endParaRPr lang="en-US" sz="1600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416394" y="4963905"/>
            <a:ext cx="1565917" cy="77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اهمیت استراتژيک و قدرت نسبی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6" name="TextBox 16"/>
          <p:cNvSpPr txBox="1">
            <a:spLocks noChangeArrowheads="1"/>
          </p:cNvSpPr>
          <p:nvPr/>
        </p:nvSpPr>
        <p:spPr bwMode="auto">
          <a:xfrm>
            <a:off x="4246555" y="4981785"/>
            <a:ext cx="1565917" cy="77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471" y="219990"/>
            <a:ext cx="2700762" cy="5547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202112" y="57435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60919" y="79647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9161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3865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4202112" y="2738206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3921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82407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4226394" y="494665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4" name="Nedadbuet pil 24"/>
          <p:cNvSpPr>
            <a:spLocks noChangeArrowheads="1"/>
          </p:cNvSpPr>
          <p:nvPr/>
        </p:nvSpPr>
        <p:spPr bwMode="auto">
          <a:xfrm>
            <a:off x="59039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5" name="Nedadbuet pil 24"/>
          <p:cNvSpPr>
            <a:spLocks noChangeArrowheads="1"/>
          </p:cNvSpPr>
          <p:nvPr/>
        </p:nvSpPr>
        <p:spPr bwMode="auto">
          <a:xfrm flipH="1">
            <a:off x="28178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6" name="Nedadbuet pil 24"/>
          <p:cNvSpPr>
            <a:spLocks noChangeArrowheads="1"/>
          </p:cNvSpPr>
          <p:nvPr/>
        </p:nvSpPr>
        <p:spPr bwMode="auto">
          <a:xfrm>
            <a:off x="8012113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7" name="Nedadbuet pil 24"/>
          <p:cNvSpPr>
            <a:spLocks noChangeArrowheads="1"/>
          </p:cNvSpPr>
          <p:nvPr/>
        </p:nvSpPr>
        <p:spPr bwMode="auto">
          <a:xfrm flipH="1">
            <a:off x="617538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6163" name="TextBox 28"/>
          <p:cNvSpPr txBox="1">
            <a:spLocks noChangeArrowheads="1"/>
          </p:cNvSpPr>
          <p:nvPr/>
        </p:nvSpPr>
        <p:spPr bwMode="auto">
          <a:xfrm>
            <a:off x="6307138" y="2773329"/>
            <a:ext cx="1600200" cy="29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 اصلی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6166" name="TextBox 31"/>
          <p:cNvSpPr txBox="1">
            <a:spLocks noChangeArrowheads="1"/>
          </p:cNvSpPr>
          <p:nvPr/>
        </p:nvSpPr>
        <p:spPr bwMode="auto">
          <a:xfrm>
            <a:off x="8231188" y="5049838"/>
            <a:ext cx="1600200" cy="578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1600" b="1" dirty="0"/>
              <a:t>تاثیر</a:t>
            </a:r>
            <a:endParaRPr lang="en-US" sz="1200" dirty="0"/>
          </a:p>
          <a:p>
            <a:endParaRPr lang="en-US" dirty="0"/>
          </a:p>
        </p:txBody>
      </p:sp>
      <p:sp>
        <p:nvSpPr>
          <p:cNvPr id="33" name="Down Arrow 32"/>
          <p:cNvSpPr>
            <a:spLocks noChangeArrowheads="1"/>
          </p:cNvSpPr>
          <p:nvPr/>
        </p:nvSpPr>
        <p:spPr bwMode="auto">
          <a:xfrm>
            <a:off x="4802188" y="219868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4" name="Down Arrow 33"/>
          <p:cNvSpPr>
            <a:spLocks noChangeArrowheads="1"/>
          </p:cNvSpPr>
          <p:nvPr/>
        </p:nvSpPr>
        <p:spPr bwMode="auto">
          <a:xfrm>
            <a:off x="4802188" y="438943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6170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9701" y="2813541"/>
            <a:ext cx="1372492" cy="2927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 اصلی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02112" y="2773329"/>
            <a:ext cx="1600200" cy="296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 اصلی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8204282" y="5013162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اهمیت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6" name="TextBox 16"/>
          <p:cNvSpPr txBox="1">
            <a:spLocks noChangeArrowheads="1"/>
          </p:cNvSpPr>
          <p:nvPr/>
        </p:nvSpPr>
        <p:spPr bwMode="auto">
          <a:xfrm>
            <a:off x="375792" y="5013162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اهمیت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4194840" y="5013162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7175500" y="273050"/>
            <a:ext cx="2655888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نقاط ضعف (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weakness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202112" y="57435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64D011"/>
              </a:gs>
              <a:gs pos="100000">
                <a:srgbClr val="326609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84744" y="79647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9161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3865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421227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3921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82407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421227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CEF5A0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4" name="Nedadbuet pil 24"/>
          <p:cNvSpPr>
            <a:spLocks noChangeArrowheads="1"/>
          </p:cNvSpPr>
          <p:nvPr/>
        </p:nvSpPr>
        <p:spPr bwMode="auto">
          <a:xfrm>
            <a:off x="59039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5" name="Nedadbuet pil 24"/>
          <p:cNvSpPr>
            <a:spLocks noChangeArrowheads="1"/>
          </p:cNvSpPr>
          <p:nvPr/>
        </p:nvSpPr>
        <p:spPr bwMode="auto">
          <a:xfrm flipH="1">
            <a:off x="28178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6" name="Nedadbuet pil 24"/>
          <p:cNvSpPr>
            <a:spLocks noChangeArrowheads="1"/>
          </p:cNvSpPr>
          <p:nvPr/>
        </p:nvSpPr>
        <p:spPr bwMode="auto">
          <a:xfrm>
            <a:off x="8012113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7" name="Nedadbuet pil 24"/>
          <p:cNvSpPr>
            <a:spLocks noChangeArrowheads="1"/>
          </p:cNvSpPr>
          <p:nvPr/>
        </p:nvSpPr>
        <p:spPr bwMode="auto">
          <a:xfrm flipH="1">
            <a:off x="617538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3" name="Down Arrow 32"/>
          <p:cNvSpPr>
            <a:spLocks noChangeArrowheads="1"/>
          </p:cNvSpPr>
          <p:nvPr/>
        </p:nvSpPr>
        <p:spPr bwMode="auto">
          <a:xfrm>
            <a:off x="4802188" y="219868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4" name="Down Arrow 33"/>
          <p:cNvSpPr>
            <a:spLocks noChangeArrowheads="1"/>
          </p:cNvSpPr>
          <p:nvPr/>
        </p:nvSpPr>
        <p:spPr bwMode="auto">
          <a:xfrm>
            <a:off x="4802188" y="4398963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6103375" y="333416"/>
            <a:ext cx="3791134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فرصت‌های پیش رو (</a:t>
            </a:r>
            <a:r>
              <a:rPr lang="en-US" b="1" dirty="0">
                <a:latin typeface="+mn-lt"/>
                <a:cs typeface="IRANSans" panose="02040503050201020203" pitchFamily="18" charset="-78"/>
              </a:rPr>
              <a:t>Opportunities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177830" y="2742404"/>
            <a:ext cx="1600200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محیط 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0" name="TextBox 28"/>
          <p:cNvSpPr txBox="1">
            <a:spLocks noChangeArrowheads="1"/>
          </p:cNvSpPr>
          <p:nvPr/>
        </p:nvSpPr>
        <p:spPr bwMode="auto">
          <a:xfrm>
            <a:off x="1852141" y="2742404"/>
            <a:ext cx="1600200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پیش رو در محيط 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1" name="TextBox 28"/>
          <p:cNvSpPr txBox="1">
            <a:spLocks noChangeArrowheads="1"/>
          </p:cNvSpPr>
          <p:nvPr/>
        </p:nvSpPr>
        <p:spPr bwMode="auto">
          <a:xfrm>
            <a:off x="6398742" y="2776577"/>
            <a:ext cx="1600200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محيط </a:t>
            </a:r>
            <a:endParaRPr lang="en-US" sz="14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8204282" y="4999037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8" name="TextBox 16"/>
          <p:cNvSpPr txBox="1">
            <a:spLocks noChangeArrowheads="1"/>
          </p:cNvSpPr>
          <p:nvPr/>
        </p:nvSpPr>
        <p:spPr bwMode="auto">
          <a:xfrm>
            <a:off x="357746" y="4999037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9" name="TextBox 16"/>
          <p:cNvSpPr txBox="1">
            <a:spLocks noChangeArrowheads="1"/>
          </p:cNvSpPr>
          <p:nvPr/>
        </p:nvSpPr>
        <p:spPr bwMode="auto">
          <a:xfrm>
            <a:off x="4228343" y="4999037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40" name="Tekstboks 3"/>
          <p:cNvSpPr txBox="1">
            <a:spLocks noChangeArrowheads="1"/>
          </p:cNvSpPr>
          <p:nvPr/>
        </p:nvSpPr>
        <p:spPr bwMode="auto">
          <a:xfrm>
            <a:off x="242888" y="274637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 dirty="0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202112" y="57435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23479" y="79647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9161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386512" y="27511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4212272" y="273685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3921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8240712" y="495173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4226394" y="4946659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4" name="Nedadbuet pil 24"/>
          <p:cNvSpPr>
            <a:spLocks noChangeArrowheads="1"/>
          </p:cNvSpPr>
          <p:nvPr/>
        </p:nvSpPr>
        <p:spPr bwMode="auto">
          <a:xfrm>
            <a:off x="59039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5" name="Nedadbuet pil 24"/>
          <p:cNvSpPr>
            <a:spLocks noChangeArrowheads="1"/>
          </p:cNvSpPr>
          <p:nvPr/>
        </p:nvSpPr>
        <p:spPr bwMode="auto">
          <a:xfrm flipH="1">
            <a:off x="2817813" y="1277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6" name="Nedadbuet pil 24"/>
          <p:cNvSpPr>
            <a:spLocks noChangeArrowheads="1"/>
          </p:cNvSpPr>
          <p:nvPr/>
        </p:nvSpPr>
        <p:spPr bwMode="auto">
          <a:xfrm>
            <a:off x="8012113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27" name="Nedadbuet pil 24"/>
          <p:cNvSpPr>
            <a:spLocks noChangeArrowheads="1"/>
          </p:cNvSpPr>
          <p:nvPr/>
        </p:nvSpPr>
        <p:spPr bwMode="auto">
          <a:xfrm flipH="1">
            <a:off x="617538" y="3563938"/>
            <a:ext cx="1203325" cy="1038225"/>
          </a:xfrm>
          <a:custGeom>
            <a:avLst/>
            <a:gdLst>
              <a:gd name="T0" fmla="*/ 150958 w 1203728"/>
              <a:gd name="T1" fmla="*/ 91380 h 1038311"/>
              <a:gd name="T2" fmla="*/ 301919 w 1203728"/>
              <a:gd name="T3" fmla="*/ 73105 h 1038311"/>
              <a:gd name="T4" fmla="*/ 964522 w 1203728"/>
              <a:gd name="T5" fmla="*/ 530013 h 1038311"/>
              <a:gd name="T6" fmla="*/ 1203325 w 1203728"/>
              <a:gd name="T7" fmla="*/ 530012 h 1038311"/>
              <a:gd name="T8" fmla="*/ 930377 w 1203728"/>
              <a:gd name="T9" fmla="*/ 1038225 h 1038311"/>
              <a:gd name="T10" fmla="*/ 423801 w 1203728"/>
              <a:gd name="T11" fmla="*/ 530012 h 1038311"/>
              <a:gd name="T12" fmla="*/ 662603 w 1203728"/>
              <a:gd name="T13" fmla="*/ 530012 h 10383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03728"/>
              <a:gd name="T22" fmla="*/ 0 h 1038311"/>
              <a:gd name="T23" fmla="*/ 1203728 w 1203728"/>
              <a:gd name="T24" fmla="*/ 1038311 h 10383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03728" h="1038311" stroke="0" extrusionOk="0">
                <a:moveTo>
                  <a:pt x="930689" y="1038311"/>
                </a:moveTo>
                <a:lnTo>
                  <a:pt x="423943" y="530056"/>
                </a:lnTo>
                <a:lnTo>
                  <a:pt x="662825" y="530056"/>
                </a:lnTo>
                <a:cubicBezTo>
                  <a:pt x="520679" y="245966"/>
                  <a:pt x="269942" y="73111"/>
                  <a:pt x="0" y="73110"/>
                </a:cubicBezTo>
                <a:lnTo>
                  <a:pt x="302020" y="73111"/>
                </a:ln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close/>
              </a:path>
              <a:path w="1203728" h="1038311" stroke="0" extrusionOk="0">
                <a:moveTo>
                  <a:pt x="151011" y="91389"/>
                </a:moveTo>
                <a:cubicBezTo>
                  <a:pt x="150548" y="91389"/>
                  <a:pt x="143913" y="93355"/>
                  <a:pt x="143050" y="93748"/>
                </a:cubicBezTo>
                <a:lnTo>
                  <a:pt x="145831" y="93748"/>
                </a:lnTo>
                <a:cubicBezTo>
                  <a:pt x="147158" y="93355"/>
                  <a:pt x="150148" y="91782"/>
                  <a:pt x="151011" y="91389"/>
                </a:cubicBezTo>
                <a:close/>
              </a:path>
              <a:path w="1203728" h="1038311" fill="none" extrusionOk="0">
                <a:moveTo>
                  <a:pt x="151009" y="91388"/>
                </a:moveTo>
                <a:cubicBezTo>
                  <a:pt x="182470" y="87580"/>
                  <a:pt x="166381" y="0"/>
                  <a:pt x="302020" y="73111"/>
                </a:cubicBezTo>
                <a:cubicBezTo>
                  <a:pt x="571963" y="73111"/>
                  <a:pt x="822699" y="245967"/>
                  <a:pt x="964845" y="530057"/>
                </a:cubicBezTo>
                <a:lnTo>
                  <a:pt x="1203728" y="530056"/>
                </a:lnTo>
                <a:lnTo>
                  <a:pt x="930689" y="1038311"/>
                </a:lnTo>
                <a:lnTo>
                  <a:pt x="423943" y="530056"/>
                </a:lnTo>
                <a:lnTo>
                  <a:pt x="662825" y="530056"/>
                </a:lnTo>
              </a:path>
            </a:pathLst>
          </a:cu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da-DK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3" name="Down Arrow 32"/>
          <p:cNvSpPr>
            <a:spLocks noChangeArrowheads="1"/>
          </p:cNvSpPr>
          <p:nvPr/>
        </p:nvSpPr>
        <p:spPr bwMode="auto">
          <a:xfrm>
            <a:off x="4802188" y="219868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34" name="Down Arrow 33"/>
          <p:cNvSpPr>
            <a:spLocks noChangeArrowheads="1"/>
          </p:cNvSpPr>
          <p:nvPr/>
        </p:nvSpPr>
        <p:spPr bwMode="auto">
          <a:xfrm>
            <a:off x="4802188" y="4389438"/>
            <a:ext cx="381000" cy="3810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40404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63500" dist="25400" dir="3719958" sx="99001" sy="99001" algn="t" rotWithShape="0">
              <a:srgbClr val="000000">
                <a:alpha val="37000"/>
              </a:srgbClr>
            </a:outerShdw>
          </a:effectLst>
        </p:spPr>
        <p:txBody>
          <a:bodyPr anchor="ctr"/>
          <a:lstStyle/>
          <a:p>
            <a:pPr marL="342900" indent="-342900" algn="ctr">
              <a:buFont typeface="Times New Roman" charset="0"/>
              <a:buNone/>
              <a:defRPr/>
            </a:pPr>
            <a:endParaRPr lang="en-US" noProof="1">
              <a:solidFill>
                <a:srgbClr val="FFFFFF"/>
              </a:solidFill>
              <a:latin typeface="Calibri" pitchFamily="-65" charset="0"/>
              <a:ea typeface="ＭＳ Ｐゴシック" pitchFamily="-65" charset="-128"/>
            </a:endParaRPr>
          </a:p>
        </p:txBody>
      </p:sp>
      <p:sp>
        <p:nvSpPr>
          <p:cNvPr id="8218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 dirty="0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7220020" y="298767"/>
            <a:ext cx="2655888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b="1" noProof="1">
                <a:latin typeface="+mn-lt"/>
                <a:cs typeface="IRANSans" panose="02040503050201020203" pitchFamily="18" charset="-78"/>
              </a:rPr>
              <a:t>تهدیدها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 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(</a:t>
            </a:r>
            <a:r>
              <a:rPr lang="en-US" b="1" noProof="1">
                <a:latin typeface="+mn-lt"/>
                <a:cs typeface="IRANSans" panose="02040503050201020203" pitchFamily="18" charset="-78"/>
              </a:rPr>
              <a:t>Threats</a:t>
            </a:r>
            <a:r>
              <a:rPr lang="fa-IR" b="1" noProof="1">
                <a:latin typeface="+mn-lt"/>
                <a:cs typeface="IRANSans" panose="02040503050201020203" pitchFamily="18" charset="-78"/>
              </a:rPr>
              <a:t>)</a:t>
            </a:r>
            <a:endParaRPr lang="en-US" b="1" noProof="1">
              <a:latin typeface="+mn-lt"/>
              <a:cs typeface="IRANSans" panose="02040503050201020203" pitchFamily="18" charset="-78"/>
            </a:endParaRP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2247021" y="2826287"/>
            <a:ext cx="834714" cy="296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r>
              <a:rPr lang="en-US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 </a:t>
            </a: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4547993" y="2826287"/>
            <a:ext cx="834714" cy="296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r>
              <a:rPr lang="en-US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 </a:t>
            </a: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6822031" y="2865696"/>
            <a:ext cx="834714" cy="296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r>
              <a:rPr lang="en-US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 </a:t>
            </a:r>
          </a:p>
        </p:txBody>
      </p:sp>
      <p:sp>
        <p:nvSpPr>
          <p:cNvPr id="37" name="TextBox 16"/>
          <p:cNvSpPr txBox="1">
            <a:spLocks noChangeArrowheads="1"/>
          </p:cNvSpPr>
          <p:nvPr/>
        </p:nvSpPr>
        <p:spPr bwMode="auto">
          <a:xfrm>
            <a:off x="8204282" y="5013162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8" name="TextBox 16"/>
          <p:cNvSpPr txBox="1">
            <a:spLocks noChangeArrowheads="1"/>
          </p:cNvSpPr>
          <p:nvPr/>
        </p:nvSpPr>
        <p:spPr bwMode="auto">
          <a:xfrm>
            <a:off x="419720" y="5016526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اهمیت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9" name="TextBox 16"/>
          <p:cNvSpPr txBox="1">
            <a:spLocks noChangeArrowheads="1"/>
          </p:cNvSpPr>
          <p:nvPr/>
        </p:nvSpPr>
        <p:spPr bwMode="auto">
          <a:xfrm>
            <a:off x="4256181" y="5013162"/>
            <a:ext cx="1565917" cy="493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400" b="1" noProof="1">
                <a:latin typeface="IRANSans" panose="02040503050201020203" pitchFamily="18" charset="-78"/>
                <a:cs typeface="IRANSans" panose="02040503050201020203" pitchFamily="18" charset="-78"/>
              </a:rPr>
              <a:t>اهميت استراتژيک و قدرت نسبی</a:t>
            </a:r>
            <a:endParaRPr lang="en-US" sz="14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ft-Right Arrow 5"/>
          <p:cNvSpPr/>
          <p:nvPr/>
        </p:nvSpPr>
        <p:spPr bwMode="auto">
          <a:xfrm>
            <a:off x="4325938" y="1212850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2139633" y="755658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4C8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41353" y="1025404"/>
            <a:ext cx="772479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483033" y="755658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64D011"/>
              </a:gs>
              <a:gs pos="100000">
                <a:srgbClr val="326609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865665" y="977779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611312" y="24320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1611312" y="41084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1611312" y="57848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 bwMode="auto">
          <a:xfrm>
            <a:off x="5849151" y="24320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5849151" y="41084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5849151" y="5784859"/>
            <a:ext cx="2713839" cy="1576378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3" name="Left-Right Arrow 22"/>
          <p:cNvSpPr/>
          <p:nvPr/>
        </p:nvSpPr>
        <p:spPr bwMode="auto">
          <a:xfrm>
            <a:off x="4325938" y="2889250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4" name="Left-Right Arrow 23"/>
          <p:cNvSpPr/>
          <p:nvPr/>
        </p:nvSpPr>
        <p:spPr bwMode="auto">
          <a:xfrm>
            <a:off x="4325938" y="4565650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5" name="Left-Right Arrow 24"/>
          <p:cNvSpPr/>
          <p:nvPr/>
        </p:nvSpPr>
        <p:spPr bwMode="auto">
          <a:xfrm>
            <a:off x="4325938" y="6242050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9254" name="Tekstboks 3"/>
          <p:cNvSpPr txBox="1">
            <a:spLocks noChangeArrowheads="1"/>
          </p:cNvSpPr>
          <p:nvPr/>
        </p:nvSpPr>
        <p:spPr bwMode="auto">
          <a:xfrm>
            <a:off x="242888" y="122237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 dirty="0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5649912" y="185455"/>
            <a:ext cx="4320397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يافتن ارتباط بين نقاط قوت و فرصت های بازار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7" name="TextBox 16"/>
          <p:cNvSpPr txBox="1">
            <a:spLocks noChangeArrowheads="1"/>
          </p:cNvSpPr>
          <p:nvPr/>
        </p:nvSpPr>
        <p:spPr bwMode="auto">
          <a:xfrm>
            <a:off x="5696751" y="2508250"/>
            <a:ext cx="284954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 های موجود در محيط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5741201" y="4146647"/>
            <a:ext cx="284954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 های موجود در محيط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5729015" y="5842357"/>
            <a:ext cx="2849548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 های موجود در محيط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1458912" y="2531562"/>
            <a:ext cx="2849548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1504950" y="4143096"/>
            <a:ext cx="2849548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3" name="TextBox 16"/>
          <p:cNvSpPr txBox="1">
            <a:spLocks noChangeArrowheads="1"/>
          </p:cNvSpPr>
          <p:nvPr/>
        </p:nvSpPr>
        <p:spPr bwMode="auto">
          <a:xfrm>
            <a:off x="1516062" y="5871329"/>
            <a:ext cx="2849548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151517" y="779482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10324" y="1001603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365073" y="779482"/>
            <a:ext cx="1575918" cy="1576378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66000"/>
                </a:schemeClr>
              </a:gs>
              <a:gs pos="100000">
                <a:schemeClr val="bg1">
                  <a:lumMod val="50000"/>
                  <a:alpha val="7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6440" y="1001603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6" name="Left-Right Arrow 5"/>
          <p:cNvSpPr/>
          <p:nvPr/>
        </p:nvSpPr>
        <p:spPr bwMode="auto">
          <a:xfrm>
            <a:off x="4306888" y="1265238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93834" y="2432058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1593834" y="4108458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593834" y="5784858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5831673" y="2432059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5831673" y="4108459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 bwMode="auto">
          <a:xfrm>
            <a:off x="5831673" y="5784859"/>
            <a:ext cx="2713839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0" name="Left-Right Arrow 19"/>
          <p:cNvSpPr/>
          <p:nvPr/>
        </p:nvSpPr>
        <p:spPr bwMode="auto">
          <a:xfrm>
            <a:off x="4306888" y="2941638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1" name="Left-Right Arrow 20"/>
          <p:cNvSpPr/>
          <p:nvPr/>
        </p:nvSpPr>
        <p:spPr bwMode="auto">
          <a:xfrm>
            <a:off x="4306888" y="4541838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2" name="Left-Right Arrow 21"/>
          <p:cNvSpPr/>
          <p:nvPr/>
        </p:nvSpPr>
        <p:spPr bwMode="auto">
          <a:xfrm>
            <a:off x="4306888" y="6294438"/>
            <a:ext cx="1524000" cy="533400"/>
          </a:xfrm>
          <a:prstGeom prst="leftRightArrow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  <a:tileRect/>
          </a:gra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0278" name="Tekstboks 3"/>
          <p:cNvSpPr txBox="1">
            <a:spLocks noChangeArrowheads="1"/>
          </p:cNvSpPr>
          <p:nvPr/>
        </p:nvSpPr>
        <p:spPr bwMode="auto">
          <a:xfrm>
            <a:off x="242888" y="150812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668463" y="2522351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1668463" y="4185878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7" name="TextBox 16"/>
          <p:cNvSpPr txBox="1">
            <a:spLocks noChangeArrowheads="1"/>
          </p:cNvSpPr>
          <p:nvPr/>
        </p:nvSpPr>
        <p:spPr bwMode="auto">
          <a:xfrm>
            <a:off x="1685269" y="5899322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5902325" y="2527461"/>
            <a:ext cx="2530967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5915042" y="5727798"/>
            <a:ext cx="2530967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5902325" y="4141689"/>
            <a:ext cx="2530967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5649912" y="185455"/>
            <a:ext cx="4320397" cy="35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lang="fa-IR" b="1" noProof="1">
                <a:latin typeface="IRANSans" panose="02040503050201020203" pitchFamily="18" charset="-78"/>
                <a:cs typeface="IRANSans" panose="02040503050201020203" pitchFamily="18" charset="-78"/>
              </a:rPr>
              <a:t>يافتن ارتباط بين نقاط ضعف و تهديدهای بازار</a:t>
            </a:r>
            <a:endParaRPr lang="en-US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763712" y="13414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004C8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65432" y="1611183"/>
            <a:ext cx="772479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268912" y="1341437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64D011"/>
              </a:gs>
              <a:gs pos="100000">
                <a:srgbClr val="326609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51544" y="15635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O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516312" y="1341437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75119" y="15635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W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945312" y="1341437"/>
            <a:ext cx="1575918" cy="1576378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66000"/>
                </a:schemeClr>
              </a:gs>
              <a:gs pos="100000">
                <a:schemeClr val="tx1">
                  <a:lumMod val="50000"/>
                  <a:lumOff val="50000"/>
                  <a:alpha val="7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66679" y="1563558"/>
            <a:ext cx="810654" cy="1036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 dist="76200" dir="13500000">
                    <a:prstClr val="black">
                      <a:alpha val="38000"/>
                    </a:prstClr>
                  </a:innerShdw>
                </a:effectLst>
                <a:latin typeface="Verdana" pitchFamily="34" charset="0"/>
              </a:rPr>
              <a:t>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1754186" y="3103561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5259386" y="3103561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 bwMode="auto">
          <a:xfrm>
            <a:off x="3506786" y="3103561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 bwMode="auto">
          <a:xfrm>
            <a:off x="6979118" y="3087378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754186" y="4851081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 bwMode="auto">
          <a:xfrm>
            <a:off x="3506786" y="4851081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5259386" y="4851081"/>
            <a:ext cx="1575918" cy="1576378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6979118" y="4851081"/>
            <a:ext cx="1575918" cy="157637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perspectiveBelow" fov="2700000">
              <a:rot lat="600000" lon="0" rev="0"/>
            </a:camera>
            <a:lightRig rig="threePt" dir="t"/>
          </a:scene3d>
          <a:sp3d extrusionH="102235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  <p:sp>
        <p:nvSpPr>
          <p:cNvPr id="11293" name="Tekstboks 3"/>
          <p:cNvSpPr txBox="1">
            <a:spLocks noChangeArrowheads="1"/>
          </p:cNvSpPr>
          <p:nvPr/>
        </p:nvSpPr>
        <p:spPr bwMode="auto">
          <a:xfrm>
            <a:off x="242888" y="273050"/>
            <a:ext cx="16906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b="1">
                <a:latin typeface="Calibri" pitchFamily="34" charset="0"/>
                <a:ea typeface="Calibri" pitchFamily="34" charset="0"/>
                <a:cs typeface="Calibri" pitchFamily="34" charset="0"/>
              </a:rPr>
              <a:t>SWOT </a:t>
            </a:r>
            <a:r>
              <a:rPr lang="da-DK">
                <a:latin typeface="Calibri" pitchFamily="34" charset="0"/>
                <a:ea typeface="Calibri" pitchFamily="34" charset="0"/>
                <a:cs typeface="Calibri" pitchFamily="34" charset="0"/>
              </a:rPr>
              <a:t>ANALYSIS</a:t>
            </a: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1278808" y="3166333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1223469" y="4904987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قوت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3019669" y="3146682"/>
            <a:ext cx="2530967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2977655" y="4885336"/>
            <a:ext cx="2530967" cy="32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نقاط ضعف</a:t>
            </a:r>
            <a:endParaRPr lang="en-US" sz="1600" b="1" noProof="1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3" name="TextBox 28"/>
          <p:cNvSpPr txBox="1">
            <a:spLocks noChangeArrowheads="1"/>
          </p:cNvSpPr>
          <p:nvPr/>
        </p:nvSpPr>
        <p:spPr bwMode="auto">
          <a:xfrm>
            <a:off x="5256771" y="3094627"/>
            <a:ext cx="1600200" cy="55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محيط </a:t>
            </a:r>
            <a:endParaRPr lang="en-US" sz="16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4" name="TextBox 28"/>
          <p:cNvSpPr txBox="1">
            <a:spLocks noChangeArrowheads="1"/>
          </p:cNvSpPr>
          <p:nvPr/>
        </p:nvSpPr>
        <p:spPr bwMode="auto">
          <a:xfrm>
            <a:off x="5219701" y="4831224"/>
            <a:ext cx="1600200" cy="55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فرصت‌های پيش رو در محيط </a:t>
            </a:r>
            <a:endParaRPr lang="en-US" sz="16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5" name="TextBox 28"/>
          <p:cNvSpPr txBox="1">
            <a:spLocks noChangeArrowheads="1"/>
          </p:cNvSpPr>
          <p:nvPr/>
        </p:nvSpPr>
        <p:spPr bwMode="auto">
          <a:xfrm>
            <a:off x="6917531" y="3104145"/>
            <a:ext cx="1600200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sz="16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  <p:sp>
        <p:nvSpPr>
          <p:cNvPr id="36" name="TextBox 28"/>
          <p:cNvSpPr txBox="1">
            <a:spLocks noChangeArrowheads="1"/>
          </p:cNvSpPr>
          <p:nvPr/>
        </p:nvSpPr>
        <p:spPr bwMode="auto">
          <a:xfrm>
            <a:off x="6917531" y="4879659"/>
            <a:ext cx="1600200" cy="32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1600" b="1" noProof="1">
                <a:latin typeface="IRANSans" panose="02040503050201020203" pitchFamily="18" charset="-78"/>
                <a:cs typeface="IRANSans" panose="02040503050201020203" pitchFamily="18" charset="-78"/>
              </a:rPr>
              <a:t>تهديدها</a:t>
            </a:r>
            <a:endParaRPr lang="en-US" sz="1600" dirty="0">
              <a:latin typeface="IRANSans" panose="02040503050201020203" pitchFamily="18" charset="-78"/>
              <a:cs typeface="IRANSans" panose="02040503050201020203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2029-05-12T07:00:00+00:00</AssetExpire>
    <IntlLangReviewDate xmlns="4873beb7-5857-4685-be1f-d57550cc96cc">2010-05-19T22:10:00+00:00</IntlLangReviewDate>
    <TPFriendlyName xmlns="4873beb7-5857-4685-be1f-d57550cc96cc" xsi:nil="true"/>
    <IntlLangReview xmlns="4873beb7-5857-4685-be1f-d57550cc96cc" xsi:nil="true"/>
    <PolicheckWords xmlns="4873beb7-5857-4685-be1f-d57550cc96cc" xsi:nil="true"/>
    <SubmitterId xmlns="4873beb7-5857-4685-be1f-d57550cc96cc" xsi:nil="true"/>
    <AcquiredFrom xmlns="4873beb7-5857-4685-be1f-d57550cc96cc">Community</AcquiredFrom>
    <EditorialStatus xmlns="4873beb7-5857-4685-be1f-d57550cc96cc" xsi:nil="true"/>
    <Markets xmlns="4873beb7-5857-4685-be1f-d57550cc96cc"/>
    <OriginAsset xmlns="4873beb7-5857-4685-be1f-d57550cc96cc" xsi:nil="true"/>
    <AssetStart xmlns="4873beb7-5857-4685-be1f-d57550cc96cc">2010-05-19T22:06:33+00:00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834326</Value>
      <Value>1313798</Value>
    </PublishStatusLookup>
    <APAuthor xmlns="4873beb7-5857-4685-be1f-d57550cc96cc">
      <UserInfo>
        <DisplayName/>
        <AccountId>92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 xsi:nil="true"/>
    <MachineTranslated xmlns="4873beb7-5857-4685-be1f-d57550cc96cc">false</MachineTranslated>
    <OutputCachingOn xmlns="4873beb7-5857-4685-be1f-d57550cc96cc">true</OutputCachingOn>
    <TemplateStatus xmlns="4873beb7-5857-4685-be1f-d57550cc96cc" xsi:nil="true"/>
    <IsSearchable xmlns="4873beb7-5857-4685-be1f-d57550cc96cc">true</IsSearchable>
    <ContentItem xmlns="4873beb7-5857-4685-be1f-d57550cc96cc" xsi:nil="true"/>
    <HandoffToMSDN xmlns="4873beb7-5857-4685-be1f-d57550cc96cc">2010-05-19T22:10:00+00:00</HandoffToMSDN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>2010-05-19T22:10:00+00:00</LastModifiedDateTime>
    <LastPublishResultLookup xmlns="4873beb7-5857-4685-be1f-d57550cc96cc" xsi:nil="true"/>
    <LegacyData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>2010-05-19T22:10:00+00:00</PlannedPubDate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TPLaunchHelpLinkType xmlns="4873beb7-5857-4685-be1f-d57550cc96cc">Template</TPLaunchHelpLinkType>
    <BusinessGroup xmlns="4873beb7-5857-4685-be1f-d57550cc96cc" xsi:nil="true"/>
    <Providers xmlns="4873beb7-5857-4685-be1f-d57550cc96cc" xsi:nil="true"/>
    <TemplateTemplateType xmlns="4873beb7-5857-4685-be1f-d57550cc96cc">PowerPoint 12 Default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Provider xmlns="4873beb7-5857-4685-be1f-d57550cc96cc" xsi:nil="true"/>
    <UACurrentWords xmlns="4873beb7-5857-4685-be1f-d57550cc96cc" xsi:nil="true"/>
    <AssetId xmlns="4873beb7-5857-4685-be1f-d57550cc96cc">TP101875459</AssetId>
    <TPClientViewer xmlns="4873beb7-5857-4685-be1f-d57550cc96cc" xsi:nil="true"/>
    <DSATActionTaken xmlns="4873beb7-5857-4685-be1f-d57550cc96cc">Best Bets</DSATActionTaken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</PublishTargets>
    <ApprovalLog xmlns="4873beb7-5857-4685-be1f-d57550cc96cc" xsi:nil="true"/>
    <BugNumber xmlns="4873beb7-5857-4685-be1f-d57550cc96cc" xsi:nil="true"/>
    <CrawlForDependencies xmlns="4873beb7-5857-4685-be1f-d57550cc96cc">false</CrawlForDependencies>
    <LastHandOff xmlns="4873beb7-5857-4685-be1f-d57550cc96cc" xsi:nil="true"/>
    <Milestone xmlns="4873beb7-5857-4685-be1f-d57550cc96cc" xsi:nil="true"/>
    <UANotes xmlns="4873beb7-5857-4685-be1f-d57550cc96cc" xsi:nil="true"/>
    <BlockPublish xmlns="4873beb7-5857-4685-be1f-d57550cc96cc" xsi:nil="true"/>
    <CampaignTagsTaxHTField0 xmlns="4873beb7-5857-4685-be1f-d57550cc96cc">
      <Terms xmlns="http://schemas.microsoft.com/office/infopath/2007/PartnerControls"/>
    </CampaignTagsTaxHTField0>
    <LocLastLocAttemptVersionLookup xmlns="4873beb7-5857-4685-be1f-d57550cc96cc">128054</LocLastLocAttemptVersionLookup>
    <LocLastLocAttemptVersionTypeLookup xmlns="4873beb7-5857-4685-be1f-d57550cc96cc" xsi:nil="true"/>
    <LocOverallPreviewStatusLookup xmlns="4873beb7-5857-4685-be1f-d57550cc96cc" xsi:nil="true"/>
    <LocOverallPublishStatusLookup xmlns="4873beb7-5857-4685-be1f-d57550cc96cc" xsi:nil="true"/>
    <TaxCatchAll xmlns="4873beb7-5857-4685-be1f-d57550cc96cc"/>
    <LocNewPublishedVersionLookup xmlns="4873beb7-5857-4685-be1f-d57550cc96cc" xsi:nil="true"/>
    <LocPublishedDependentAssetsLookup xmlns="4873beb7-5857-4685-be1f-d57550cc96cc" xsi:nil="true"/>
    <LocComments xmlns="4873beb7-5857-4685-be1f-d57550cc96cc" xsi:nil="true"/>
    <LocProcessedForMarketsLookup xmlns="4873beb7-5857-4685-be1f-d57550cc96cc" xsi:nil="true"/>
    <LocRecommendedHandoff xmlns="4873beb7-5857-4685-be1f-d57550cc96cc" xsi:nil="true"/>
    <LocManualTestRequired xmlns="4873beb7-5857-4685-be1f-d57550cc96cc" xsi:nil="true"/>
    <LocProcessedForHandoffsLookup xmlns="4873beb7-5857-4685-be1f-d57550cc96cc" xsi:nil="true"/>
    <LocOverallHandbackStatusLookup xmlns="4873beb7-5857-4685-be1f-d57550cc96cc" xsi:nil="true"/>
    <LocalizationTagsTaxHTField0 xmlns="4873beb7-5857-4685-be1f-d57550cc96cc">
      <Terms xmlns="http://schemas.microsoft.com/office/infopath/2007/PartnerControls"/>
    </LocalizationTagsTaxHTField0>
    <FeatureTagsTaxHTField0 xmlns="4873beb7-5857-4685-be1f-d57550cc96cc">
      <Terms xmlns="http://schemas.microsoft.com/office/infopath/2007/PartnerControls"/>
    </FeatureTagsTaxHTField0>
    <LocOverallLocStatusLookup xmlns="4873beb7-5857-4685-be1f-d57550cc96cc" xsi:nil="true"/>
    <LocPublishedLinkedAssetsLookup xmlns="4873beb7-5857-4685-be1f-d57550cc96cc" xsi:nil="true"/>
    <InternalTagsTaxHTField0 xmlns="4873beb7-5857-4685-be1f-d57550cc96cc">
      <Terms xmlns="http://schemas.microsoft.com/office/infopath/2007/PartnerControls"/>
    </InternalTagsTaxHTField0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1AF3004B-9108-4C4B-8CE9-64F411650F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2AA6EB-1256-442D-8252-82911ED779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486DBD-1220-4F58-8412-855833251F10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4873beb7-5857-4685-be1f-d57550cc96cc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SWOT analysis examples</Template>
  <TotalTime>7132</TotalTime>
  <Words>390</Words>
  <Application>Microsoft Office PowerPoint</Application>
  <PresentationFormat>Custom</PresentationFormat>
  <Paragraphs>132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IRANSans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Wiseman</dc:creator>
  <cp:lastModifiedBy>Mersad Naderi</cp:lastModifiedBy>
  <cp:revision>23</cp:revision>
  <cp:lastPrinted>2018-01-01T21:23:29Z</cp:lastPrinted>
  <dcterms:created xsi:type="dcterms:W3CDTF">2018-01-01T21:18:46Z</dcterms:created>
  <dcterms:modified xsi:type="dcterms:W3CDTF">2025-11-09T15:47:22Z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</Properties>
</file>